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358" r:id="rId4"/>
    <p:sldId id="359" r:id="rId5"/>
    <p:sldId id="360" r:id="rId6"/>
    <p:sldId id="361" r:id="rId7"/>
    <p:sldId id="262" r:id="rId8"/>
    <p:sldId id="362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24401F80-F81B-49C3-8D55-70A14F0BF8FF}">
          <p14:sldIdLst>
            <p14:sldId id="257"/>
            <p14:sldId id="258"/>
            <p14:sldId id="358"/>
            <p14:sldId id="359"/>
            <p14:sldId id="360"/>
            <p14:sldId id="361"/>
            <p14:sldId id="262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78" d="100"/>
          <a:sy n="78" d="100"/>
        </p:scale>
        <p:origin x="1301" y="67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LAZYLEARN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23. </a:t>
            </a:r>
            <a:r>
              <a:rPr lang="ru-RU" dirty="0"/>
              <a:t>Нейросеть для мониторинга воздушного пространства вокруг 	        аэропортов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5B665C-6453-0E99-22CA-E530383C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34" y="1307692"/>
            <a:ext cx="3667433" cy="9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Ростислав </a:t>
            </a:r>
            <a:r>
              <a:rPr lang="ru-RU" b="1" dirty="0" err="1">
                <a:solidFill>
                  <a:schemeClr val="accent2"/>
                </a:solidFill>
              </a:rPr>
              <a:t>Осленко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Данила Тарасов</a:t>
            </a:r>
          </a:p>
          <a:p>
            <a:pPr algn="ctr"/>
            <a:endParaRPr lang="ru-RU" b="1" dirty="0">
              <a:solidFill>
                <a:schemeClr val="accent2"/>
              </a:solidFill>
            </a:endParaRPr>
          </a:p>
          <a:p>
            <a:pPr algn="ctr"/>
            <a:endParaRPr lang="ru-RU" b="1" dirty="0">
              <a:solidFill>
                <a:schemeClr val="accent2"/>
              </a:solidFill>
            </a:endParaRPr>
          </a:p>
          <a:p>
            <a:pPr algn="ctr"/>
            <a:endParaRPr lang="ru-RU" b="1" dirty="0">
              <a:solidFill>
                <a:schemeClr val="accent2"/>
              </a:solidFill>
            </a:endParaRPr>
          </a:p>
          <a:p>
            <a:pPr algn="ctr"/>
            <a:endParaRPr lang="ru-RU" b="1" dirty="0">
              <a:solidFill>
                <a:schemeClr val="accent2"/>
              </a:solidFill>
            </a:endParaRPr>
          </a:p>
          <a:p>
            <a:pPr algn="ctr"/>
            <a:endParaRPr lang="ru-RU" b="1" dirty="0">
              <a:solidFill>
                <a:schemeClr val="accent2"/>
              </a:solidFill>
            </a:endParaRPr>
          </a:p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2C602EF-52AF-0A7C-D379-D997A43F2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7" b="18767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5F808350-1413-29A0-76B0-579D7A68C64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1900" b="11900"/>
          <a:stretch/>
        </p:blipFill>
        <p:spPr>
          <a:xfrm>
            <a:off x="3133725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en-US" dirty="0">
                <a:latin typeface="+mn-lt"/>
              </a:rPr>
              <a:t>LAZYLEARN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2208245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Data Scientist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@rost4os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+ 7 (916) 261-38-69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426360"/>
            <a:ext cx="2124526" cy="1225989"/>
          </a:xfrm>
        </p:spPr>
        <p:txBody>
          <a:bodyPr/>
          <a:lstStyle/>
          <a:p>
            <a:r>
              <a:rPr lang="en-US" dirty="0"/>
              <a:t>Full Stack</a:t>
            </a:r>
            <a:endParaRPr lang="ru-RU" dirty="0"/>
          </a:p>
          <a:p>
            <a:r>
              <a:rPr lang="en-US" dirty="0"/>
              <a:t>@daset25</a:t>
            </a:r>
            <a:endParaRPr lang="ru-RU" dirty="0"/>
          </a:p>
          <a:p>
            <a:r>
              <a:rPr lang="en-US" dirty="0"/>
              <a:t>+ 7 (905) 591-96-82</a:t>
            </a:r>
            <a:endParaRPr lang="ru-RU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3C44A5-2085-62AF-02F4-192BBDB94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34" y="1307692"/>
            <a:ext cx="3667433" cy="921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D33860-51A7-F1A3-016F-070572332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933" y="2529546"/>
            <a:ext cx="3667434" cy="1281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ПРОБЛЕМА И РЕШЕНИЕ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В настоящее время мониторинг БПЛА имеет большую актуальность. Дроны различных типов используются для слежения и атаки различных объектов, в том числе аэропортов.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Стандартные методы, такие как ПВО хорошо справляются с крупными объектами, но процесс мониторинга  небольших и маневренных дронов сложен для такого  метода.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Мы предлагаем решение на основе нейросети </a:t>
            </a:r>
            <a:r>
              <a:rPr lang="en-US" dirty="0"/>
              <a:t>Yolo, </a:t>
            </a:r>
            <a:r>
              <a:rPr lang="ru-RU" dirty="0"/>
              <a:t>которое на основе снимков выполняет локализацию объекта, определяет его тип и проводит аналитику.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4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2252-E4FF-602F-5722-EFF19F2FA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2493A-2B4A-E88F-3963-97EFF4D1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FCECB-9DA8-654E-05D8-96B6AA61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6" y="1495563"/>
            <a:ext cx="3684280" cy="138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96FA7C-258B-9E0F-F84E-42D2BB48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06" y="3429000"/>
            <a:ext cx="3684280" cy="2224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B20AFB-03B1-A1BC-950C-3F0AFB7D5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039" y="1495564"/>
            <a:ext cx="3301408" cy="281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Dash Plotly Logo">
            <a:extLst>
              <a:ext uri="{FF2B5EF4-FFF2-40B4-BE49-F238E27FC236}">
                <a16:creationId xmlns:a16="http://schemas.microsoft.com/office/drawing/2014/main" id="{6307B648-93AC-BA55-A6B7-4A1B0737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02" y="3028336"/>
            <a:ext cx="2982882" cy="28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3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2252-E4FF-602F-5722-EFF19F2FA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2493A-2B4A-E88F-3963-97EFF4D1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НЕЙРОСЕТИ</a:t>
            </a:r>
            <a:endParaRPr lang="en-GB" dirty="0"/>
          </a:p>
        </p:txBody>
      </p:sp>
      <p:pic>
        <p:nvPicPr>
          <p:cNvPr id="2054" name="Picture 6" descr="An introduction to object detection with deep learning – TechTalks">
            <a:extLst>
              <a:ext uri="{FF2B5EF4-FFF2-40B4-BE49-F238E27FC236}">
                <a16:creationId xmlns:a16="http://schemas.microsoft.com/office/drawing/2014/main" id="{C296F5DA-30C7-11EE-5719-1992321D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18" y="1040752"/>
            <a:ext cx="9592927" cy="5396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2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2252-E4FF-602F-5722-EFF19F2FA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2493A-2B4A-E88F-3963-97EFF4D1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10C81-6847-81A0-48F4-CEB6B796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16" y="1358191"/>
            <a:ext cx="9871968" cy="4659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59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ПРИЛОЖЕНИЕ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Написан на фреймворке </a:t>
            </a:r>
            <a:r>
              <a:rPr lang="en-US" dirty="0" err="1"/>
              <a:t>Streamlit</a:t>
            </a:r>
            <a:r>
              <a:rPr lang="en-US" dirty="0"/>
              <a:t>, </a:t>
            </a:r>
            <a:r>
              <a:rPr lang="ru-RU" dirty="0"/>
              <a:t>который обеспечивает </a:t>
            </a:r>
            <a:r>
              <a:rPr lang="ru-RU" dirty="0" err="1"/>
              <a:t>кроссбраузерность</a:t>
            </a:r>
            <a:r>
              <a:rPr lang="ru-RU" dirty="0"/>
              <a:t> и эргономичный дизайн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Отказоустойчивость и скорость работы, возможна даже работа без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Продвинутая аналитика и инфографика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Хранение данных в базе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Простой деплой с помощью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D5C8BBEB-682E-7CDE-49F9-3D67A5972230}"/>
              </a:ext>
            </a:extLst>
          </p:cNvPr>
          <p:cNvSpPr txBox="1">
            <a:spLocks/>
          </p:cNvSpPr>
          <p:nvPr/>
        </p:nvSpPr>
        <p:spPr>
          <a:xfrm>
            <a:off x="1994303" y="3157724"/>
            <a:ext cx="269568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ПРЕИМУЩЕСТВА</a:t>
            </a:r>
          </a:p>
        </p:txBody>
      </p:sp>
      <p:grpSp>
        <p:nvGrpSpPr>
          <p:cNvPr id="11" name="Google Shape;1718;p43">
            <a:extLst>
              <a:ext uri="{FF2B5EF4-FFF2-40B4-BE49-F238E27FC236}">
                <a16:creationId xmlns:a16="http://schemas.microsoft.com/office/drawing/2014/main" id="{41BDF647-37E6-C34B-F034-C34ED252857E}"/>
              </a:ext>
            </a:extLst>
          </p:cNvPr>
          <p:cNvGrpSpPr/>
          <p:nvPr/>
        </p:nvGrpSpPr>
        <p:grpSpPr>
          <a:xfrm>
            <a:off x="2592027" y="3930324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4" name="Google Shape;1719;p43">
              <a:extLst>
                <a:ext uri="{FF2B5EF4-FFF2-40B4-BE49-F238E27FC236}">
                  <a16:creationId xmlns:a16="http://schemas.microsoft.com/office/drawing/2014/main" id="{5CDABDA5-9705-6FE3-4D52-4323044080D1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720;p43">
              <a:extLst>
                <a:ext uri="{FF2B5EF4-FFF2-40B4-BE49-F238E27FC236}">
                  <a16:creationId xmlns:a16="http://schemas.microsoft.com/office/drawing/2014/main" id="{4B57A80F-AEE3-6B20-65B6-1EA237242CBA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721;p43">
              <a:extLst>
                <a:ext uri="{FF2B5EF4-FFF2-40B4-BE49-F238E27FC236}">
                  <a16:creationId xmlns:a16="http://schemas.microsoft.com/office/drawing/2014/main" id="{0B2310C7-E70D-31CF-375C-34A110587840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722;p43">
              <a:extLst>
                <a:ext uri="{FF2B5EF4-FFF2-40B4-BE49-F238E27FC236}">
                  <a16:creationId xmlns:a16="http://schemas.microsoft.com/office/drawing/2014/main" id="{33AC13D1-01D6-E71D-7585-9B45672B335B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723;p43">
              <a:extLst>
                <a:ext uri="{FF2B5EF4-FFF2-40B4-BE49-F238E27FC236}">
                  <a16:creationId xmlns:a16="http://schemas.microsoft.com/office/drawing/2014/main" id="{4F438CFB-F0E4-03C4-03DE-AAAC832D8A7A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724;p43">
              <a:extLst>
                <a:ext uri="{FF2B5EF4-FFF2-40B4-BE49-F238E27FC236}">
                  <a16:creationId xmlns:a16="http://schemas.microsoft.com/office/drawing/2014/main" id="{10F8BD25-B095-B658-55D2-42F8630399BD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725;p43">
              <a:extLst>
                <a:ext uri="{FF2B5EF4-FFF2-40B4-BE49-F238E27FC236}">
                  <a16:creationId xmlns:a16="http://schemas.microsoft.com/office/drawing/2014/main" id="{75D06802-8980-52DC-50D8-A9E862C96C60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726;p43">
              <a:extLst>
                <a:ext uri="{FF2B5EF4-FFF2-40B4-BE49-F238E27FC236}">
                  <a16:creationId xmlns:a16="http://schemas.microsoft.com/office/drawing/2014/main" id="{70B2C954-FA00-1CDF-2A31-444899189190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727;p43">
              <a:extLst>
                <a:ext uri="{FF2B5EF4-FFF2-40B4-BE49-F238E27FC236}">
                  <a16:creationId xmlns:a16="http://schemas.microsoft.com/office/drawing/2014/main" id="{C8FE49BF-3391-27C5-7E0A-F8F29FB75504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728;p43">
              <a:extLst>
                <a:ext uri="{FF2B5EF4-FFF2-40B4-BE49-F238E27FC236}">
                  <a16:creationId xmlns:a16="http://schemas.microsoft.com/office/drawing/2014/main" id="{C698A030-BB0D-9D5F-477B-53400036EAA4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729;p43">
              <a:extLst>
                <a:ext uri="{FF2B5EF4-FFF2-40B4-BE49-F238E27FC236}">
                  <a16:creationId xmlns:a16="http://schemas.microsoft.com/office/drawing/2014/main" id="{14F6A739-E9F5-A1E1-E066-4CD8D6A465FB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730;p43">
              <a:extLst>
                <a:ext uri="{FF2B5EF4-FFF2-40B4-BE49-F238E27FC236}">
                  <a16:creationId xmlns:a16="http://schemas.microsoft.com/office/drawing/2014/main" id="{19E73245-CF00-E756-D1CA-D3DAF70C6F8D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731;p43">
              <a:extLst>
                <a:ext uri="{FF2B5EF4-FFF2-40B4-BE49-F238E27FC236}">
                  <a16:creationId xmlns:a16="http://schemas.microsoft.com/office/drawing/2014/main" id="{2AB2F4BE-4C53-F7AD-F766-1941A8F8C33F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ПРИЛОЖЕНИЕ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Работа в </a:t>
            </a:r>
            <a:r>
              <a:rPr lang="en-US" dirty="0"/>
              <a:t>live-</a:t>
            </a:r>
            <a:r>
              <a:rPr lang="ru-RU" dirty="0"/>
              <a:t>режиме с </a:t>
            </a:r>
            <a:r>
              <a:rPr lang="ru-RU" dirty="0" err="1"/>
              <a:t>фидом</a:t>
            </a:r>
            <a:r>
              <a:rPr lang="ru-RU" dirty="0"/>
              <a:t> от камер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Интеграция с системами аэропорта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Добавление новых аналитических методов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Расширение </a:t>
            </a:r>
            <a:r>
              <a:rPr lang="en-US" dirty="0"/>
              <a:t>ML </a:t>
            </a:r>
            <a:r>
              <a:rPr lang="ru-RU" dirty="0"/>
              <a:t>модели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CI/CD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D5C8BBEB-682E-7CDE-49F9-3D67A5972230}"/>
              </a:ext>
            </a:extLst>
          </p:cNvPr>
          <p:cNvSpPr txBox="1">
            <a:spLocks/>
          </p:cNvSpPr>
          <p:nvPr/>
        </p:nvSpPr>
        <p:spPr>
          <a:xfrm>
            <a:off x="1994303" y="3157724"/>
            <a:ext cx="353477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МАСШТАБИРОВАНИЕ</a:t>
            </a:r>
          </a:p>
        </p:txBody>
      </p:sp>
      <p:grpSp>
        <p:nvGrpSpPr>
          <p:cNvPr id="11" name="Google Shape;1718;p43">
            <a:extLst>
              <a:ext uri="{FF2B5EF4-FFF2-40B4-BE49-F238E27FC236}">
                <a16:creationId xmlns:a16="http://schemas.microsoft.com/office/drawing/2014/main" id="{41BDF647-37E6-C34B-F034-C34ED252857E}"/>
              </a:ext>
            </a:extLst>
          </p:cNvPr>
          <p:cNvGrpSpPr/>
          <p:nvPr/>
        </p:nvGrpSpPr>
        <p:grpSpPr>
          <a:xfrm>
            <a:off x="2592027" y="3930324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4" name="Google Shape;1719;p43">
              <a:extLst>
                <a:ext uri="{FF2B5EF4-FFF2-40B4-BE49-F238E27FC236}">
                  <a16:creationId xmlns:a16="http://schemas.microsoft.com/office/drawing/2014/main" id="{5CDABDA5-9705-6FE3-4D52-4323044080D1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720;p43">
              <a:extLst>
                <a:ext uri="{FF2B5EF4-FFF2-40B4-BE49-F238E27FC236}">
                  <a16:creationId xmlns:a16="http://schemas.microsoft.com/office/drawing/2014/main" id="{4B57A80F-AEE3-6B20-65B6-1EA237242CBA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721;p43">
              <a:extLst>
                <a:ext uri="{FF2B5EF4-FFF2-40B4-BE49-F238E27FC236}">
                  <a16:creationId xmlns:a16="http://schemas.microsoft.com/office/drawing/2014/main" id="{0B2310C7-E70D-31CF-375C-34A110587840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722;p43">
              <a:extLst>
                <a:ext uri="{FF2B5EF4-FFF2-40B4-BE49-F238E27FC236}">
                  <a16:creationId xmlns:a16="http://schemas.microsoft.com/office/drawing/2014/main" id="{33AC13D1-01D6-E71D-7585-9B45672B335B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723;p43">
              <a:extLst>
                <a:ext uri="{FF2B5EF4-FFF2-40B4-BE49-F238E27FC236}">
                  <a16:creationId xmlns:a16="http://schemas.microsoft.com/office/drawing/2014/main" id="{4F438CFB-F0E4-03C4-03DE-AAAC832D8A7A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724;p43">
              <a:extLst>
                <a:ext uri="{FF2B5EF4-FFF2-40B4-BE49-F238E27FC236}">
                  <a16:creationId xmlns:a16="http://schemas.microsoft.com/office/drawing/2014/main" id="{10F8BD25-B095-B658-55D2-42F8630399BD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725;p43">
              <a:extLst>
                <a:ext uri="{FF2B5EF4-FFF2-40B4-BE49-F238E27FC236}">
                  <a16:creationId xmlns:a16="http://schemas.microsoft.com/office/drawing/2014/main" id="{75D06802-8980-52DC-50D8-A9E862C96C60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726;p43">
              <a:extLst>
                <a:ext uri="{FF2B5EF4-FFF2-40B4-BE49-F238E27FC236}">
                  <a16:creationId xmlns:a16="http://schemas.microsoft.com/office/drawing/2014/main" id="{70B2C954-FA00-1CDF-2A31-444899189190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727;p43">
              <a:extLst>
                <a:ext uri="{FF2B5EF4-FFF2-40B4-BE49-F238E27FC236}">
                  <a16:creationId xmlns:a16="http://schemas.microsoft.com/office/drawing/2014/main" id="{C8FE49BF-3391-27C5-7E0A-F8F29FB75504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728;p43">
              <a:extLst>
                <a:ext uri="{FF2B5EF4-FFF2-40B4-BE49-F238E27FC236}">
                  <a16:creationId xmlns:a16="http://schemas.microsoft.com/office/drawing/2014/main" id="{C698A030-BB0D-9D5F-477B-53400036EAA4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729;p43">
              <a:extLst>
                <a:ext uri="{FF2B5EF4-FFF2-40B4-BE49-F238E27FC236}">
                  <a16:creationId xmlns:a16="http://schemas.microsoft.com/office/drawing/2014/main" id="{14F6A739-E9F5-A1E1-E066-4CD8D6A465FB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730;p43">
              <a:extLst>
                <a:ext uri="{FF2B5EF4-FFF2-40B4-BE49-F238E27FC236}">
                  <a16:creationId xmlns:a16="http://schemas.microsoft.com/office/drawing/2014/main" id="{19E73245-CF00-E756-D1CA-D3DAF70C6F8D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731;p43">
              <a:extLst>
                <a:ext uri="{FF2B5EF4-FFF2-40B4-BE49-F238E27FC236}">
                  <a16:creationId xmlns:a16="http://schemas.microsoft.com/office/drawing/2014/main" id="{2AB2F4BE-4C53-F7AD-F766-1941A8F8C33F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72011255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7410</TotalTime>
  <Words>185</Words>
  <Application>Microsoft Office PowerPoint</Application>
  <PresentationFormat>Widescreen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</vt:lpstr>
      <vt:lpstr>Wingdings</vt:lpstr>
      <vt:lpstr>Для Академия инноваторов 16_9</vt:lpstr>
      <vt:lpstr>LAZYLEARN</vt:lpstr>
      <vt:lpstr>LAZYLEARN</vt:lpstr>
      <vt:lpstr>ПРОБЛЕМА И РЕШЕНИЕ</vt:lpstr>
      <vt:lpstr>ТЕХНОЛОГИЧЕСКИЙ СТЕК</vt:lpstr>
      <vt:lpstr>РАЗРАБОТКА НЕЙРОСЕТИ</vt:lpstr>
      <vt:lpstr>ПРИЛОЖЕНИЕ</vt:lpstr>
      <vt:lpstr>ПРИЛОЖЕНИЕ</vt:lpstr>
      <vt:lpstr>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Danila Tarasov</cp:lastModifiedBy>
  <cp:revision>80</cp:revision>
  <dcterms:created xsi:type="dcterms:W3CDTF">2023-05-15T07:36:23Z</dcterms:created>
  <dcterms:modified xsi:type="dcterms:W3CDTF">2024-06-16T13:13:47Z</dcterms:modified>
</cp:coreProperties>
</file>